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7" r:id="rId2"/>
    <p:sldId id="258" r:id="rId3"/>
    <p:sldId id="259" r:id="rId4"/>
    <p:sldId id="264" r:id="rId5"/>
    <p:sldId id="272" r:id="rId6"/>
    <p:sldId id="267" r:id="rId7"/>
    <p:sldId id="265" r:id="rId8"/>
    <p:sldId id="266" r:id="rId9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1423-5716-49C5-BA0B-68D6AF06BD5A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2B63-51E7-4026-98EE-C7D0E28CF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1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9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2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8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1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5" y="348713"/>
            <a:ext cx="836261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大阪府における感染拡大防止に向けた取組</a:t>
            </a:r>
            <a:r>
              <a:rPr lang="ja-JP" altLang="en-US" sz="2400" b="1" dirty="0" smtClean="0"/>
              <a:t>み（概要）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052" y="1086263"/>
            <a:ext cx="11902409" cy="554510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   ①　区域　</a:t>
            </a:r>
            <a:r>
              <a:rPr lang="ja-JP" altLang="en-US" sz="2000" b="1" u="sng" dirty="0" smtClean="0"/>
              <a:t>大阪府全域</a:t>
            </a:r>
            <a:endParaRPr lang="en-US" altLang="ja-JP" sz="2000" b="1" u="sng" dirty="0" smtClean="0"/>
          </a:p>
          <a:p>
            <a:r>
              <a:rPr lang="ja-JP" altLang="en-US" sz="2000" b="1" dirty="0"/>
              <a:t>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   ②　期間　</a:t>
            </a:r>
            <a:r>
              <a:rPr lang="ja-JP" altLang="en-US" sz="2000" b="1" u="sng" dirty="0" smtClean="0"/>
              <a:t>令和２年５月３０日から令和２年７月３１日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   ③　実施内容</a:t>
            </a:r>
            <a:endParaRPr lang="en-US" altLang="ja-JP" sz="2000" b="1" dirty="0" smtClean="0"/>
          </a:p>
          <a:p>
            <a:pPr>
              <a:lnSpc>
                <a:spcPts val="1000"/>
              </a:lnSpc>
            </a:pPr>
            <a:r>
              <a:rPr lang="en-US" altLang="ja-JP" sz="2000" b="1" dirty="0" smtClean="0"/>
              <a:t>     </a:t>
            </a:r>
            <a:r>
              <a:rPr lang="ja-JP" altLang="en-US" sz="2000" b="1" dirty="0" smtClean="0"/>
              <a:t>　</a:t>
            </a:r>
            <a:endParaRPr lang="en-US" altLang="ja-JP" dirty="0" smtClean="0"/>
          </a:p>
          <a:p>
            <a:r>
              <a:rPr lang="ja-JP" altLang="en-US" sz="2000" dirty="0"/>
              <a:t>　　</a:t>
            </a:r>
            <a:r>
              <a:rPr lang="ja-JP" altLang="en-US" sz="2000" dirty="0" smtClean="0"/>
              <a:t>●</a:t>
            </a:r>
            <a:r>
              <a:rPr lang="ja-JP" altLang="en-US" sz="2000" b="1" u="sng" dirty="0" smtClean="0"/>
              <a:t>外出について</a:t>
            </a:r>
            <a:endParaRPr lang="en-US" altLang="ja-JP" sz="1600" dirty="0" smtClean="0"/>
          </a:p>
          <a:p>
            <a:r>
              <a:rPr lang="ja-JP" altLang="en-US" sz="2000" dirty="0" smtClean="0"/>
              <a:t>　　　</a:t>
            </a:r>
            <a:r>
              <a:rPr lang="ja-JP" altLang="en-US" sz="2000" dirty="0"/>
              <a:t> </a:t>
            </a:r>
            <a:r>
              <a:rPr lang="ja-JP" altLang="en-US" dirty="0" smtClean="0"/>
              <a:t>府民に対し、感染拡大を予防する「</a:t>
            </a:r>
            <a:r>
              <a:rPr lang="ja-JP" altLang="en-US" dirty="0"/>
              <a:t>新しい生活様式」の実践の継続について協力</a:t>
            </a:r>
            <a:r>
              <a:rPr lang="ja-JP" altLang="en-US" dirty="0" smtClean="0"/>
              <a:t>を要請。</a:t>
            </a:r>
            <a:endParaRPr lang="en-US" altLang="ja-JP" dirty="0" smtClean="0"/>
          </a:p>
          <a:p>
            <a:r>
              <a:rPr lang="ja-JP" altLang="en-US" dirty="0" smtClean="0"/>
              <a:t>　　　  ・</a:t>
            </a:r>
            <a:r>
              <a:rPr lang="en-US" altLang="ja-JP" dirty="0" smtClean="0"/>
              <a:t>5/31</a:t>
            </a:r>
            <a:r>
              <a:rPr lang="ja-JP" altLang="en-US" dirty="0" smtClean="0"/>
              <a:t>まで</a:t>
            </a:r>
            <a:r>
              <a:rPr lang="ja-JP" altLang="en-US" dirty="0"/>
              <a:t>：</a:t>
            </a:r>
            <a:r>
              <a:rPr lang="ja-JP" altLang="en-US" dirty="0" smtClean="0"/>
              <a:t>これまで</a:t>
            </a:r>
            <a:r>
              <a:rPr lang="ja-JP" altLang="en-US" dirty="0"/>
              <a:t>にクラスターが発生した</a:t>
            </a:r>
            <a:r>
              <a:rPr lang="ja-JP" altLang="en-US" dirty="0" smtClean="0"/>
              <a:t>施設</a:t>
            </a:r>
            <a:r>
              <a:rPr lang="ja-JP" altLang="en-US" dirty="0"/>
              <a:t>への外出や</a:t>
            </a:r>
            <a:r>
              <a:rPr lang="ja-JP" altLang="en-US" dirty="0" smtClean="0"/>
              <a:t>、府県</a:t>
            </a:r>
            <a:r>
              <a:rPr lang="ja-JP" altLang="en-US" dirty="0"/>
              <a:t>をまたいだ</a:t>
            </a:r>
            <a:r>
              <a:rPr lang="ja-JP" altLang="en-US" dirty="0" smtClean="0"/>
              <a:t>移動を控える</a:t>
            </a:r>
            <a:r>
              <a:rPr lang="ja-JP" altLang="en-US" dirty="0"/>
              <a:t>こと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  ・</a:t>
            </a:r>
            <a:r>
              <a:rPr lang="en-US" altLang="ja-JP" dirty="0"/>
              <a:t>6/1</a:t>
            </a:r>
            <a:r>
              <a:rPr lang="ja-JP" altLang="en-US" dirty="0"/>
              <a:t>～</a:t>
            </a:r>
            <a:r>
              <a:rPr lang="en-US" altLang="ja-JP" dirty="0"/>
              <a:t>6/18</a:t>
            </a:r>
            <a:r>
              <a:rPr lang="ja-JP" altLang="en-US" dirty="0" smtClean="0"/>
              <a:t>：一部</a:t>
            </a:r>
            <a:r>
              <a:rPr lang="ja-JP" altLang="en-US" dirty="0"/>
              <a:t>首都圏（埼玉</a:t>
            </a:r>
            <a:r>
              <a:rPr lang="en-US" altLang="ja-JP" dirty="0"/>
              <a:t>､</a:t>
            </a:r>
            <a:r>
              <a:rPr lang="ja-JP" altLang="en-US" dirty="0"/>
              <a:t>千葉</a:t>
            </a:r>
            <a:r>
              <a:rPr lang="en-US" altLang="ja-JP" dirty="0"/>
              <a:t>､</a:t>
            </a:r>
            <a:r>
              <a:rPr lang="ja-JP" altLang="en-US" dirty="0"/>
              <a:t>東京</a:t>
            </a:r>
            <a:r>
              <a:rPr lang="en-US" altLang="ja-JP" dirty="0" smtClean="0"/>
              <a:t>､</a:t>
            </a:r>
            <a:r>
              <a:rPr lang="ja-JP" altLang="en-US" dirty="0" smtClean="0"/>
              <a:t>神奈川）</a:t>
            </a:r>
            <a:r>
              <a:rPr lang="en-US" altLang="ja-JP" dirty="0" smtClean="0"/>
              <a:t>､</a:t>
            </a:r>
            <a:r>
              <a:rPr lang="ja-JP" altLang="en-US" dirty="0" smtClean="0"/>
              <a:t>北海道</a:t>
            </a:r>
            <a:r>
              <a:rPr lang="ja-JP" altLang="en-US" dirty="0"/>
              <a:t>との間の</a:t>
            </a:r>
            <a:r>
              <a:rPr lang="ja-JP" altLang="en-US" dirty="0" smtClean="0"/>
              <a:t>不要</a:t>
            </a:r>
            <a:r>
              <a:rPr lang="ja-JP" altLang="en-US" dirty="0"/>
              <a:t>不急の移動を控える</a:t>
            </a:r>
            <a:r>
              <a:rPr lang="ja-JP" altLang="en-US" dirty="0" smtClean="0"/>
              <a:t>こと</a:t>
            </a:r>
            <a:endParaRPr lang="ja-JP" altLang="en-US" dirty="0"/>
          </a:p>
          <a:p>
            <a:r>
              <a:rPr lang="ja-JP" altLang="en-US" dirty="0" smtClean="0"/>
              <a:t>　　</a:t>
            </a:r>
            <a:r>
              <a:rPr lang="ja-JP" altLang="en-US" dirty="0"/>
              <a:t>　　　　　　</a:t>
            </a:r>
            <a:endParaRPr lang="en-US" altLang="ja-JP" sz="2000" b="1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●</a:t>
            </a:r>
            <a:r>
              <a:rPr lang="ja-JP" altLang="en-US" sz="2000" b="1" u="sng" dirty="0" smtClean="0"/>
              <a:t>イベントの開催について</a:t>
            </a:r>
            <a:endParaRPr lang="en-US" altLang="ja-JP" sz="1600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　</a:t>
            </a:r>
            <a:r>
              <a:rPr lang="ja-JP" altLang="en-US" dirty="0"/>
              <a:t>開催</a:t>
            </a:r>
            <a:r>
              <a:rPr lang="ja-JP" altLang="en-US" dirty="0" smtClean="0"/>
              <a:t>規模を概ね</a:t>
            </a:r>
            <a:r>
              <a:rPr lang="en-US" altLang="ja-JP" dirty="0" smtClean="0"/>
              <a:t>3</a:t>
            </a:r>
            <a:r>
              <a:rPr lang="ja-JP" altLang="en-US" dirty="0" smtClean="0"/>
              <a:t>週間ごとに順次拡大。定めた参加</a:t>
            </a:r>
            <a:r>
              <a:rPr lang="ja-JP" altLang="en-US" dirty="0"/>
              <a:t>人数かつ収容率の</a:t>
            </a:r>
            <a:r>
              <a:rPr lang="ja-JP" altLang="en-US" dirty="0" smtClean="0"/>
              <a:t>範囲内を目安に開催する</a:t>
            </a:r>
            <a:r>
              <a:rPr lang="ja-JP" altLang="en-US" dirty="0"/>
              <a:t>こと。</a:t>
            </a:r>
          </a:p>
          <a:p>
            <a:r>
              <a:rPr lang="ja-JP" altLang="en-US" dirty="0" smtClean="0"/>
              <a:t>　　　 　　　 　　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</a:t>
            </a:r>
            <a:r>
              <a:rPr lang="ja-JP" altLang="en-US" sz="2000" b="1" dirty="0"/>
              <a:t>　●</a:t>
            </a:r>
            <a:r>
              <a:rPr lang="ja-JP" altLang="en-US" sz="2000" b="1" u="sng" dirty="0"/>
              <a:t>施設の</a:t>
            </a:r>
            <a:r>
              <a:rPr lang="ja-JP" altLang="en-US" sz="2000" b="1" u="sng" dirty="0" smtClean="0"/>
              <a:t>使用につい</a:t>
            </a:r>
            <a:r>
              <a:rPr lang="ja-JP" altLang="en-US" sz="2000" b="1" u="sng" dirty="0"/>
              <a:t>て</a:t>
            </a:r>
            <a:endParaRPr lang="en-US" altLang="ja-JP" sz="1600" b="1" dirty="0" smtClean="0"/>
          </a:p>
          <a:p>
            <a:r>
              <a:rPr lang="ja-JP" altLang="en-US" sz="2000" b="1" dirty="0" smtClean="0"/>
              <a:t>　　　 </a:t>
            </a:r>
            <a:r>
              <a:rPr lang="ja-JP" altLang="en-US" dirty="0" smtClean="0"/>
              <a:t>６月１日以降、全国でクラスターが発生した施設も含めて、全ての施設の</a:t>
            </a:r>
            <a:r>
              <a:rPr lang="ja-JP" altLang="en-US" dirty="0"/>
              <a:t>休止</a:t>
            </a:r>
            <a:r>
              <a:rPr lang="ja-JP" altLang="en-US" dirty="0" smtClean="0"/>
              <a:t>要請を解除。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※</a:t>
            </a:r>
            <a:r>
              <a:rPr lang="ja-JP" altLang="en-US" dirty="0" smtClean="0"/>
              <a:t>府民や事業者などに対し、適切</a:t>
            </a:r>
            <a:r>
              <a:rPr lang="ja-JP" altLang="en-US" dirty="0"/>
              <a:t>な</a:t>
            </a:r>
            <a:r>
              <a:rPr lang="ja-JP" altLang="en-US" dirty="0" smtClean="0"/>
              <a:t>感染</a:t>
            </a:r>
            <a:r>
              <a:rPr lang="ja-JP" altLang="en-US" dirty="0"/>
              <a:t>防止</a:t>
            </a:r>
            <a:r>
              <a:rPr lang="ja-JP" altLang="en-US" dirty="0" smtClean="0"/>
              <a:t>策の実施と、感染者発生に備えた「大阪コロナ追跡システム」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の登録・利用の協力を要請</a:t>
            </a: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1</a:t>
            </a:fld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318238" y="143336"/>
            <a:ext cx="17212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mtClean="0"/>
              <a:t>参考資料１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2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6" y="283335"/>
            <a:ext cx="426828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外出について</a:t>
            </a:r>
            <a:endParaRPr lang="ja-JP" altLang="en-US" sz="1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9243" y="981459"/>
            <a:ext cx="11681138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u="sng" dirty="0" smtClean="0"/>
              <a:t>府民に対し、感染拡大を予防する「新しい生活様式」の実践の継続について協力を</a:t>
            </a:r>
            <a:r>
              <a:rPr lang="ja-JP" altLang="en-US" sz="2000" b="1" u="sng" dirty="0"/>
              <a:t>要請</a:t>
            </a:r>
            <a:r>
              <a:rPr lang="ja-JP" altLang="en-US" sz="2000" b="1" dirty="0" smtClean="0"/>
              <a:t>。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その際、特に次の内容について協力を要請。</a:t>
            </a:r>
            <a:endParaRPr lang="en-US" altLang="ja-JP" sz="2000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17163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2</a:t>
            </a:fld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8864" y="4067411"/>
            <a:ext cx="10795377" cy="2157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b="1" dirty="0" smtClean="0">
                <a:latin typeface="+mn-ea"/>
              </a:rPr>
              <a:t>　「</a:t>
            </a:r>
            <a:r>
              <a:rPr lang="ja-JP" altLang="en-US" b="1" dirty="0">
                <a:latin typeface="+mn-ea"/>
              </a:rPr>
              <a:t>新しい生活様式」の</a:t>
            </a:r>
            <a:r>
              <a:rPr lang="ja-JP" altLang="en-US" b="1" dirty="0" smtClean="0">
                <a:latin typeface="+mn-ea"/>
              </a:rPr>
              <a:t>実践例</a:t>
            </a:r>
            <a:endParaRPr lang="en-US" altLang="ja-JP" dirty="0" smtClean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①「三つの密」の回避</a:t>
            </a: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</a:t>
            </a:r>
            <a:r>
              <a:rPr lang="ja-JP" altLang="en-US" dirty="0">
                <a:latin typeface="+mn-ea"/>
              </a:rPr>
              <a:t>　②身体的距離の確保（人との間隔はできるだけ２ｍ確保）</a:t>
            </a: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③</a:t>
            </a:r>
            <a:r>
              <a:rPr lang="ja-JP" altLang="en-US" dirty="0" smtClean="0">
                <a:latin typeface="+mn-ea"/>
              </a:rPr>
              <a:t>マスク</a:t>
            </a:r>
            <a:r>
              <a:rPr lang="ja-JP" altLang="en-US" dirty="0">
                <a:latin typeface="+mn-ea"/>
              </a:rPr>
              <a:t>の着用（症状がなくてもマスクを着用）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④</a:t>
            </a:r>
            <a:r>
              <a:rPr lang="ja-JP" altLang="en-US" dirty="0" smtClean="0">
                <a:latin typeface="+mn-ea"/>
              </a:rPr>
              <a:t>手洗い</a:t>
            </a:r>
            <a:r>
              <a:rPr lang="ja-JP" altLang="en-US" dirty="0">
                <a:latin typeface="+mn-ea"/>
              </a:rPr>
              <a:t>（家に帰ったらまず手や顔を洗う。手洗いは</a:t>
            </a:r>
            <a:r>
              <a:rPr lang="en-US" altLang="ja-JP" dirty="0">
                <a:latin typeface="+mn-ea"/>
              </a:rPr>
              <a:t>30</a:t>
            </a:r>
            <a:r>
              <a:rPr lang="ja-JP" altLang="en-US" dirty="0">
                <a:latin typeface="+mn-ea"/>
              </a:rPr>
              <a:t>秒程度かけて水と石けんで丁寧に洗う）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</a:t>
            </a:r>
            <a:r>
              <a:rPr lang="ja-JP" altLang="en-US" dirty="0" smtClean="0">
                <a:latin typeface="+mn-ea"/>
              </a:rPr>
              <a:t>⑤在宅</a:t>
            </a:r>
            <a:r>
              <a:rPr lang="ja-JP" altLang="en-US" dirty="0">
                <a:latin typeface="+mn-ea"/>
              </a:rPr>
              <a:t>勤務（テレワーク）等の取組みを</a:t>
            </a:r>
            <a:r>
              <a:rPr lang="ja-JP" altLang="en-US" dirty="0" smtClean="0">
                <a:latin typeface="+mn-ea"/>
              </a:rPr>
              <a:t>推進</a:t>
            </a:r>
            <a:endParaRPr lang="en-US" altLang="ja-JP" b="1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b="1" dirty="0">
                <a:latin typeface="+mn-ea"/>
              </a:rPr>
              <a:t>　　　</a:t>
            </a:r>
            <a:r>
              <a:rPr lang="ja-JP" altLang="en-US" dirty="0">
                <a:latin typeface="+mn-ea"/>
              </a:rPr>
              <a:t>⑥</a:t>
            </a:r>
            <a:r>
              <a:rPr lang="ja-JP" altLang="en-US" dirty="0" smtClean="0">
                <a:latin typeface="+mn-ea"/>
              </a:rPr>
              <a:t>「</a:t>
            </a:r>
            <a:r>
              <a:rPr lang="ja-JP" altLang="en-US" dirty="0">
                <a:latin typeface="+mn-ea"/>
              </a:rPr>
              <a:t>大阪コロナ追跡システム」への登録・</a:t>
            </a:r>
            <a:r>
              <a:rPr lang="ja-JP" altLang="en-US" dirty="0" smtClean="0">
                <a:latin typeface="+mn-ea"/>
              </a:rPr>
              <a:t>利用</a:t>
            </a:r>
            <a:r>
              <a:rPr lang="ja-JP" altLang="en-US" b="1" dirty="0">
                <a:latin typeface="+mn-ea"/>
              </a:rPr>
              <a:t>　　</a:t>
            </a:r>
            <a:r>
              <a:rPr lang="ja-JP" altLang="en-US" dirty="0" smtClean="0">
                <a:latin typeface="+mn-ea"/>
              </a:rPr>
              <a:t>など</a:t>
            </a:r>
            <a:r>
              <a:rPr lang="ja-JP" altLang="en-US" b="1" dirty="0" smtClean="0">
                <a:latin typeface="+mn-ea"/>
              </a:rPr>
              <a:t>　　</a:t>
            </a:r>
            <a:endParaRPr lang="en-US" altLang="ja-JP" b="1" dirty="0" smtClean="0">
              <a:latin typeface="+mn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70840"/>
              </p:ext>
            </p:extLst>
          </p:nvPr>
        </p:nvGraphicFramePr>
        <p:xfrm>
          <a:off x="818865" y="1925804"/>
          <a:ext cx="10795376" cy="1633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7688">
                  <a:extLst>
                    <a:ext uri="{9D8B030D-6E8A-4147-A177-3AD203B41FA5}">
                      <a16:colId xmlns:a16="http://schemas.microsoft.com/office/drawing/2014/main" val="3288123324"/>
                    </a:ext>
                  </a:extLst>
                </a:gridCol>
                <a:gridCol w="5397688">
                  <a:extLst>
                    <a:ext uri="{9D8B030D-6E8A-4147-A177-3AD203B41FA5}">
                      <a16:colId xmlns:a16="http://schemas.microsoft.com/office/drawing/2014/main" val="3023013657"/>
                    </a:ext>
                  </a:extLst>
                </a:gridCol>
              </a:tblGrid>
              <a:tr h="3996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日まで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日～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74022"/>
                  </a:ext>
                </a:extLst>
              </a:tr>
              <a:tr h="123426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〇接待を伴う飲食店など、これまでにクラスター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が発生した施設への外出を控えること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〇レジャーなど、不要不急の府県をまたいだ移動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を控えること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〇一部首都圏（埼玉</a:t>
                      </a:r>
                      <a:r>
                        <a:rPr kumimoji="1" lang="en-US" altLang="ja-JP" dirty="0" smtClean="0"/>
                        <a:t>､</a:t>
                      </a:r>
                      <a:r>
                        <a:rPr kumimoji="1" lang="ja-JP" altLang="en-US" dirty="0" smtClean="0"/>
                        <a:t>千葉</a:t>
                      </a:r>
                      <a:r>
                        <a:rPr kumimoji="1" lang="en-US" altLang="ja-JP" dirty="0" smtClean="0"/>
                        <a:t>､</a:t>
                      </a:r>
                      <a:r>
                        <a:rPr kumimoji="1" lang="ja-JP" altLang="en-US" dirty="0" smtClean="0"/>
                        <a:t>東京</a:t>
                      </a:r>
                      <a:r>
                        <a:rPr kumimoji="1" lang="en-US" altLang="ja-JP" dirty="0" smtClean="0"/>
                        <a:t>､</a:t>
                      </a:r>
                      <a:r>
                        <a:rPr kumimoji="1" lang="ja-JP" altLang="en-US" dirty="0" smtClean="0"/>
                        <a:t>神奈川）、北海道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との間のレジャーなど、不要不急の移動を控え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</a:t>
                      </a:r>
                      <a:r>
                        <a:rPr kumimoji="1" lang="ja-JP" altLang="en-US" dirty="0" err="1" smtClean="0"/>
                        <a:t>る</a:t>
                      </a:r>
                      <a:r>
                        <a:rPr kumimoji="1" lang="ja-JP" altLang="en-US" dirty="0" smtClean="0"/>
                        <a:t>こと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60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2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8" y="308074"/>
            <a:ext cx="450029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イベントの開催について</a:t>
            </a:r>
            <a:endParaRPr kumimoji="1" lang="ja-JP" altLang="en-US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3</a:t>
            </a:fld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244" y="990826"/>
            <a:ext cx="11500833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u="sng" dirty="0"/>
              <a:t>適切</a:t>
            </a:r>
            <a:r>
              <a:rPr lang="ja-JP" altLang="en-US" sz="2000" b="1" u="sng" dirty="0" smtClean="0"/>
              <a:t>な感染防止策の実施と、感染者</a:t>
            </a:r>
            <a:r>
              <a:rPr lang="ja-JP" altLang="en-US" sz="2000" b="1" u="sng" dirty="0"/>
              <a:t>発生に備えた「大阪コロナ追跡システム</a:t>
            </a:r>
            <a:r>
              <a:rPr lang="ja-JP" altLang="en-US" sz="2000" b="1" u="sng" dirty="0" smtClean="0"/>
              <a:t>」導入の協力を要請</a:t>
            </a:r>
            <a:r>
              <a:rPr lang="ja-JP" altLang="en-US" sz="2000" b="1" dirty="0" smtClean="0"/>
              <a:t>。開催規模については、以下の参加人数かつ収容率の範囲内を目安とすること。</a:t>
            </a:r>
            <a:endParaRPr lang="ja-JP" altLang="en-US" sz="2000" b="1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15697"/>
              </p:ext>
            </p:extLst>
          </p:nvPr>
        </p:nvGraphicFramePr>
        <p:xfrm>
          <a:off x="1009934" y="2320453"/>
          <a:ext cx="10522425" cy="1525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9803">
                  <a:extLst>
                    <a:ext uri="{9D8B030D-6E8A-4147-A177-3AD203B41FA5}">
                      <a16:colId xmlns:a16="http://schemas.microsoft.com/office/drawing/2014/main" val="3288123324"/>
                    </a:ext>
                  </a:extLst>
                </a:gridCol>
                <a:gridCol w="4121624">
                  <a:extLst>
                    <a:ext uri="{9D8B030D-6E8A-4147-A177-3AD203B41FA5}">
                      <a16:colId xmlns:a16="http://schemas.microsoft.com/office/drawing/2014/main" val="3023013657"/>
                    </a:ext>
                  </a:extLst>
                </a:gridCol>
                <a:gridCol w="3370998">
                  <a:extLst>
                    <a:ext uri="{9D8B030D-6E8A-4147-A177-3AD203B41FA5}">
                      <a16:colId xmlns:a16="http://schemas.microsoft.com/office/drawing/2014/main" val="857210805"/>
                    </a:ext>
                  </a:extLst>
                </a:gridCol>
              </a:tblGrid>
              <a:tr h="3400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日まで</a:t>
                      </a:r>
                      <a:endParaRPr kumimoji="1" lang="en-US" altLang="ja-JP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日～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</a:t>
                      </a:r>
                      <a:endParaRPr kumimoji="1" lang="en-US" altLang="ja-JP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日～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</a:t>
                      </a:r>
                      <a:endParaRPr kumimoji="1" lang="en-US" altLang="ja-JP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74022"/>
                  </a:ext>
                </a:extLst>
              </a:tr>
              <a:tr h="115964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〇屋内：</a:t>
                      </a:r>
                      <a:r>
                        <a:rPr kumimoji="1" lang="en-US" altLang="ja-JP" dirty="0" smtClean="0"/>
                        <a:t>100</a:t>
                      </a:r>
                      <a:r>
                        <a:rPr kumimoji="1" lang="ja-JP" altLang="en-US" dirty="0" smtClean="0"/>
                        <a:t>人以下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〇屋外：</a:t>
                      </a:r>
                      <a:r>
                        <a:rPr kumimoji="1" lang="en-US" altLang="ja-JP" dirty="0" smtClean="0"/>
                        <a:t>200</a:t>
                      </a:r>
                      <a:r>
                        <a:rPr kumimoji="1" lang="ja-JP" altLang="en-US" dirty="0" smtClean="0"/>
                        <a:t>人以下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〇屋内・屋外：</a:t>
                      </a:r>
                      <a:r>
                        <a:rPr kumimoji="1" lang="en-US" altLang="ja-JP" dirty="0" smtClean="0"/>
                        <a:t>1,000</a:t>
                      </a:r>
                      <a:r>
                        <a:rPr kumimoji="1" lang="ja-JP" altLang="en-US" dirty="0" smtClean="0"/>
                        <a:t>人以下</a:t>
                      </a:r>
                    </a:p>
                    <a:p>
                      <a:r>
                        <a:rPr kumimoji="1" lang="ja-JP" altLang="en-US" dirty="0" smtClean="0"/>
                        <a:t>〇全国的な人の移動を伴うイベント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プロスポーツ等</a:t>
                      </a:r>
                      <a:r>
                        <a:rPr kumimoji="1" lang="en-US" altLang="ja-JP" dirty="0" smtClean="0"/>
                        <a:t>)</a:t>
                      </a:r>
                      <a:r>
                        <a:rPr kumimoji="1" lang="ja-JP" altLang="en-US" dirty="0" smtClean="0"/>
                        <a:t>は、無観客で開催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〇屋内・屋外：</a:t>
                      </a:r>
                      <a:r>
                        <a:rPr kumimoji="1" lang="en-US" altLang="ja-JP" dirty="0" smtClean="0"/>
                        <a:t>5,000</a:t>
                      </a:r>
                      <a:r>
                        <a:rPr kumimoji="1" lang="ja-JP" altLang="en-US" dirty="0" smtClean="0"/>
                        <a:t>人以下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604597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399244" y="5536606"/>
            <a:ext cx="11500833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dirty="0" smtClean="0"/>
              <a:t>適切</a:t>
            </a:r>
            <a:r>
              <a:rPr lang="ja-JP" altLang="en-US" sz="2000" b="1" dirty="0"/>
              <a:t>な</a:t>
            </a:r>
            <a:r>
              <a:rPr lang="ja-JP" altLang="en-US" sz="2000" b="1" dirty="0" smtClean="0"/>
              <a:t>感染</a:t>
            </a:r>
            <a:r>
              <a:rPr lang="ja-JP" altLang="en-US" sz="2000" b="1" dirty="0"/>
              <a:t>防止</a:t>
            </a:r>
            <a:r>
              <a:rPr lang="ja-JP" altLang="en-US" sz="2000" b="1" dirty="0" smtClean="0"/>
              <a:t>策</a:t>
            </a:r>
            <a:r>
              <a:rPr lang="ja-JP" altLang="en-US" sz="2000" b="1" dirty="0"/>
              <a:t>が実施されていないイベントや、リスクへの対応が整っていないイベントは、</a:t>
            </a:r>
          </a:p>
          <a:p>
            <a:r>
              <a:rPr lang="ja-JP" altLang="en-US" sz="2000" b="1" dirty="0" smtClean="0"/>
              <a:t>　開催</a:t>
            </a:r>
            <a:r>
              <a:rPr lang="ja-JP" altLang="en-US" sz="2000" b="1" dirty="0"/>
              <a:t>自粛を要請することも検討。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645" y="4155311"/>
            <a:ext cx="7366333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【</a:t>
            </a:r>
            <a:r>
              <a:rPr lang="ja-JP" altLang="en-US" b="1" dirty="0"/>
              <a:t>収容率</a:t>
            </a:r>
            <a:r>
              <a:rPr lang="en-US" altLang="ja-JP" b="1" dirty="0" smtClean="0"/>
              <a:t>】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〇屋内：収容定員</a:t>
            </a:r>
            <a:r>
              <a:rPr lang="ja-JP" altLang="en-US" dirty="0"/>
              <a:t>の半分以内の参加人数とすること</a:t>
            </a:r>
          </a:p>
          <a:p>
            <a:r>
              <a:rPr lang="ja-JP" altLang="en-US" dirty="0" smtClean="0"/>
              <a:t>　　〇屋外：人と人</a:t>
            </a:r>
            <a:r>
              <a:rPr lang="ja-JP" altLang="en-US" dirty="0"/>
              <a:t>との距離を十分に</a:t>
            </a:r>
            <a:r>
              <a:rPr lang="ja-JP" altLang="en-US" dirty="0" smtClean="0"/>
              <a:t>確保できること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2645" y="1905578"/>
            <a:ext cx="736633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【</a:t>
            </a:r>
            <a:r>
              <a:rPr lang="ja-JP" altLang="en-US" b="1" dirty="0" smtClean="0"/>
              <a:t>参加人数の上限</a:t>
            </a:r>
            <a:r>
              <a:rPr lang="en-US" altLang="ja-JP" b="1" dirty="0" smtClean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9009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15903" y="1771697"/>
            <a:ext cx="11431885" cy="40421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2000" b="1" dirty="0" smtClean="0"/>
              <a:t>１．</a:t>
            </a:r>
            <a:r>
              <a:rPr lang="ja-JP" altLang="en-US" sz="2000" b="1" u="sng" dirty="0" smtClean="0"/>
              <a:t>６月</a:t>
            </a:r>
            <a:r>
              <a:rPr lang="ja-JP" altLang="en-US" sz="2000" b="1" u="sng" dirty="0"/>
              <a:t>１</a:t>
            </a:r>
            <a:r>
              <a:rPr lang="ja-JP" altLang="en-US" sz="2000" b="1" u="sng" dirty="0" smtClean="0"/>
              <a:t>日</a:t>
            </a:r>
            <a:r>
              <a:rPr lang="ja-JP" altLang="en-US" sz="2000" b="1" u="sng" dirty="0"/>
              <a:t>から休止要請を解除する</a:t>
            </a:r>
            <a:r>
              <a:rPr lang="ja-JP" altLang="en-US" sz="2000" b="1" u="sng" dirty="0" smtClean="0"/>
              <a:t>施設</a:t>
            </a:r>
            <a:r>
              <a:rPr lang="ja-JP" altLang="en-US" sz="2000" b="1" dirty="0" smtClean="0"/>
              <a:t>（引き続き５月３１日までは休止を要請）</a:t>
            </a:r>
            <a:endParaRPr lang="en-US" altLang="ja-JP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21504" y="6438286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4</a:t>
            </a:fld>
            <a:endParaRPr kumimoji="1" lang="ja-JP" altLang="en-US" sz="14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91026"/>
              </p:ext>
            </p:extLst>
          </p:nvPr>
        </p:nvGraphicFramePr>
        <p:xfrm>
          <a:off x="911882" y="2626232"/>
          <a:ext cx="10806506" cy="360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940">
                  <a:extLst>
                    <a:ext uri="{9D8B030D-6E8A-4147-A177-3AD203B41FA5}">
                      <a16:colId xmlns:a16="http://schemas.microsoft.com/office/drawing/2014/main" val="499874542"/>
                    </a:ext>
                  </a:extLst>
                </a:gridCol>
                <a:gridCol w="4170976">
                  <a:extLst>
                    <a:ext uri="{9D8B030D-6E8A-4147-A177-3AD203B41FA5}">
                      <a16:colId xmlns:a16="http://schemas.microsoft.com/office/drawing/2014/main" val="3166808478"/>
                    </a:ext>
                  </a:extLst>
                </a:gridCol>
                <a:gridCol w="5228590">
                  <a:extLst>
                    <a:ext uri="{9D8B030D-6E8A-4147-A177-3AD203B41FA5}">
                      <a16:colId xmlns:a16="http://schemas.microsoft.com/office/drawing/2014/main" val="3128533242"/>
                    </a:ext>
                  </a:extLst>
                </a:gridCol>
              </a:tblGrid>
              <a:tr h="35612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要請内容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20363734"/>
                  </a:ext>
                </a:extLst>
              </a:tr>
              <a:tr h="1615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遊興施設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u="none" kern="100" dirty="0" smtClean="0">
                          <a:effectLst/>
                        </a:rPr>
                        <a:t>キャバレー</a:t>
                      </a:r>
                      <a:r>
                        <a:rPr lang="en-US" altLang="ja-JP" sz="1600" b="0" u="none" kern="100" dirty="0" smtClean="0">
                          <a:effectLst/>
                        </a:rPr>
                        <a:t>､</a:t>
                      </a:r>
                      <a:r>
                        <a:rPr lang="ja-JP" altLang="en-US" sz="1600" b="0" u="none" kern="100" dirty="0" smtClean="0">
                          <a:effectLst/>
                        </a:rPr>
                        <a:t>ナイトクラブ等の接待を伴う飲食店、スナック、バー、パブ、カラオケボックス、ライブハウス</a:t>
                      </a:r>
                      <a:endParaRPr lang="ja-JP" sz="1600" b="0" u="none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</a:t>
                      </a: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業界団体等が専門家の知見を踏まえ作成した感染拡大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予防ガイドラインを遵守する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ことを条件に、休止要請　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を解除。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但し、業界団体等がガイドラインを作成するまでの間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は、府が定めるガイドラインによるものとする。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・不特定多数の者が利用する施設には、「大阪コロナ追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跡システム」の導入や施設利用者の名簿作成など追跡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対策の実施を要請。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⇒ 今後クラスターが発生した施設に対しては、特措法　　　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第</a:t>
                      </a:r>
                      <a:r>
                        <a:rPr lang="en-US" altLang="ja-JP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条第</a:t>
                      </a:r>
                      <a:r>
                        <a:rPr lang="en-US" altLang="ja-JP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項に基づき、施設の使用制限等を</a:t>
                      </a:r>
                      <a:r>
                        <a:rPr lang="ja-JP" altLang="en-US" sz="1600" b="0" kern="100" dirty="0" err="1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要請す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ja-JP" altLang="en-US" sz="1600" b="0" kern="100" dirty="0" err="1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る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ことも検討。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955076658"/>
                  </a:ext>
                </a:extLst>
              </a:tr>
              <a:tr h="1615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運動施設、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遊技施設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u="none" kern="100" dirty="0" smtClean="0">
                          <a:effectLst/>
                        </a:rPr>
                        <a:t>スポーツクラブ</a:t>
                      </a:r>
                      <a:endParaRPr lang="ja-JP" sz="1600" b="0" u="none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8563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99247" y="267538"/>
            <a:ext cx="437746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施設の使用</a:t>
            </a:r>
            <a:r>
              <a:rPr lang="ja-JP" altLang="en-US" sz="2400" b="1" dirty="0" smtClean="0"/>
              <a:t>について　　　　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982" y="897335"/>
            <a:ext cx="11358406" cy="73353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ja-JP" altLang="en-US" sz="2000" b="1" u="sng" dirty="0"/>
              <a:t>６月１日以降、全国でクラスターが発生した施設も含めて、全ての施設</a:t>
            </a:r>
            <a:r>
              <a:rPr lang="ja-JP" altLang="en-US" sz="2000" b="1" u="sng" dirty="0" smtClean="0"/>
              <a:t>の</a:t>
            </a:r>
            <a:r>
              <a:rPr lang="ja-JP" altLang="en-US" sz="2000" b="1" u="sng" dirty="0"/>
              <a:t>休止</a:t>
            </a:r>
            <a:r>
              <a:rPr lang="ja-JP" altLang="en-US" sz="2000" b="1" u="sng" dirty="0" smtClean="0"/>
              <a:t>要請</a:t>
            </a:r>
            <a:r>
              <a:rPr lang="ja-JP" altLang="en-US" sz="2000" b="1" u="sng" dirty="0"/>
              <a:t>を解除。</a:t>
            </a:r>
          </a:p>
          <a:p>
            <a:pPr>
              <a:lnSpc>
                <a:spcPts val="2500"/>
              </a:lnSpc>
            </a:pPr>
            <a:r>
              <a:rPr lang="ja-JP" altLang="en-US" sz="2000" b="1" dirty="0" smtClean="0"/>
              <a:t>　 感染拡大防止の観点から、以下の内容について協力を要請。</a:t>
            </a:r>
            <a:endParaRPr lang="en-US" altLang="ja-JP" sz="16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221626" y="2157026"/>
            <a:ext cx="5910220" cy="41293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b="1" dirty="0" smtClean="0"/>
              <a:t>　　・全国でクラスターが発生した施設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194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8520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5</a:t>
            </a:fld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6590" y="257157"/>
            <a:ext cx="11431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２</a:t>
            </a:r>
            <a:r>
              <a:rPr lang="ja-JP" altLang="en-US" sz="2000" b="1" dirty="0"/>
              <a:t>．</a:t>
            </a:r>
            <a:r>
              <a:rPr lang="ja-JP" altLang="en-US" sz="2000" b="1" u="sng" dirty="0" smtClean="0"/>
              <a:t>上記</a:t>
            </a:r>
            <a:r>
              <a:rPr lang="ja-JP" altLang="en-US" sz="2000" b="1" u="sng" dirty="0"/>
              <a:t>１</a:t>
            </a:r>
            <a:r>
              <a:rPr lang="ja-JP" altLang="en-US" sz="2000" b="1" u="sng" dirty="0" smtClean="0"/>
              <a:t>以外の施設</a:t>
            </a:r>
            <a:r>
              <a:rPr lang="ja-JP" altLang="en-US" sz="2000" b="1" dirty="0" smtClean="0"/>
              <a:t>　</a:t>
            </a:r>
            <a:endParaRPr lang="en-US" altLang="ja-JP" sz="2000" b="1" dirty="0" smtClean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01916"/>
              </p:ext>
            </p:extLst>
          </p:nvPr>
        </p:nvGraphicFramePr>
        <p:xfrm>
          <a:off x="493346" y="1027298"/>
          <a:ext cx="11257374" cy="537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911">
                  <a:extLst>
                    <a:ext uri="{9D8B030D-6E8A-4147-A177-3AD203B41FA5}">
                      <a16:colId xmlns:a16="http://schemas.microsoft.com/office/drawing/2014/main" val="1026215953"/>
                    </a:ext>
                  </a:extLst>
                </a:gridCol>
                <a:gridCol w="5923128">
                  <a:extLst>
                    <a:ext uri="{9D8B030D-6E8A-4147-A177-3AD203B41FA5}">
                      <a16:colId xmlns:a16="http://schemas.microsoft.com/office/drawing/2014/main" val="1612625830"/>
                    </a:ext>
                  </a:extLst>
                </a:gridCol>
                <a:gridCol w="3125335">
                  <a:extLst>
                    <a:ext uri="{9D8B030D-6E8A-4147-A177-3AD203B41FA5}">
                      <a16:colId xmlns:a16="http://schemas.microsoft.com/office/drawing/2014/main" val="745340790"/>
                    </a:ext>
                  </a:extLst>
                </a:gridCol>
              </a:tblGrid>
              <a:tr h="377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要請内容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extLst>
                  <a:ext uri="{0D108BD9-81ED-4DB2-BD59-A6C34878D82A}">
                    <a16:rowId xmlns:a16="http://schemas.microsoft.com/office/drawing/2014/main" val="1240504550"/>
                  </a:ext>
                </a:extLst>
              </a:tr>
              <a:tr h="3772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文教施設</a:t>
                      </a: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学校（大学等を除く。）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rowSpan="9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・業界団体等が専門家の知見を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踏まえ作成した感染拡大予防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ガイドライン等を遵守し、適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切な感染防止策を徹底する</a:t>
                      </a:r>
                      <a:r>
                        <a:rPr lang="ja-JP" altLang="en-US" sz="1600" b="0" dirty="0" err="1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との協力を要請。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・不特定多数の者が利用する施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設には、「大阪コロナ追跡シ　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ステム」の導入を要請。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⇒ 今後クラスターが発生した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施設に対しては、特措法第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</a:t>
                      </a: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条第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項に基づき、施設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の使用制限等を要請すること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も検討。</a:t>
                      </a: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686042106"/>
                  </a:ext>
                </a:extLst>
              </a:tr>
              <a:tr h="568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大学・学習塾等</a:t>
                      </a: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大学、専修学校、各種学校などの教育施設、自動車教習所、</a:t>
                      </a:r>
                      <a:endParaRPr lang="en-US" altLang="ja-JP" sz="16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学習塾　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936650700"/>
                  </a:ext>
                </a:extLst>
              </a:tr>
              <a:tr h="412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劇場等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劇場、観覧場、映画館、演芸場　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2337997607"/>
                  </a:ext>
                </a:extLst>
              </a:tr>
              <a:tr h="432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集会・展示施設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集会場、公会堂、展示場、多目的ホール、文化会館、</a:t>
                      </a:r>
                      <a:r>
                        <a:rPr lang="ja-JP" sz="1600" kern="100" dirty="0" smtClean="0">
                          <a:effectLst/>
                          <a:latin typeface="+mn-ea"/>
                          <a:ea typeface="+mn-ea"/>
                        </a:rPr>
                        <a:t>貸</a:t>
                      </a: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会議室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103362831"/>
                  </a:ext>
                </a:extLst>
              </a:tr>
              <a:tr h="383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博物館等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博物館、美術館、図書館　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4164575725"/>
                  </a:ext>
                </a:extLst>
              </a:tr>
              <a:tr h="406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ホテル又は旅館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ホテル又は旅館（集会の用に供する部分に限る。）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886828980"/>
                  </a:ext>
                </a:extLst>
              </a:tr>
              <a:tr h="670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商業施設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生活必需物資の小売関係等以外の店舗、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生活必需サービス以外のサービス業を営む店舗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16471252"/>
                  </a:ext>
                </a:extLst>
              </a:tr>
              <a:tr h="841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遊興</a:t>
                      </a:r>
                      <a:r>
                        <a:rPr lang="ja-JP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ダンスホール、性風俗店、個室ビデオ店、ネットカフェ、</a:t>
                      </a:r>
                      <a:endParaRPr lang="en-US" altLang="ja-JP" sz="16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漫画喫茶、射的場、勝馬投票券発売所、場外車券売場　等</a:t>
                      </a:r>
                      <a:endParaRPr lang="ja-JP" altLang="en-US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524993605"/>
                  </a:ext>
                </a:extLst>
              </a:tr>
              <a:tr h="907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運動施設、遊技</a:t>
                      </a:r>
                      <a:r>
                        <a:rPr lang="ja-JP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体育館、屋内水泳場、ボウリング場、スケート場、屋内運動施設（スポーツクラブを除く）、マージャン店、パチンコ店、ゲームセンター、テーマパーク、遊園地、屋外水泳場 等</a:t>
                      </a:r>
                      <a:endParaRPr lang="ja-JP" altLang="en-US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238292969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76572" y="665330"/>
            <a:ext cx="800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・文教施設、大学･学習塾等、劇場等、集会･展示施設など</a:t>
            </a:r>
            <a:r>
              <a:rPr lang="ja-JP" altLang="en-US" b="1" dirty="0"/>
              <a:t>　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7476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44811" y="437564"/>
            <a:ext cx="800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・</a:t>
            </a:r>
            <a:r>
              <a:rPr kumimoji="1" lang="ja-JP" altLang="en-US" b="1" dirty="0" smtClean="0"/>
              <a:t>社会生活を維持する上で必要な</a:t>
            </a:r>
            <a:r>
              <a:rPr lang="ja-JP" altLang="en-US" b="1" dirty="0" smtClean="0"/>
              <a:t>施設</a:t>
            </a:r>
            <a:r>
              <a:rPr lang="ja-JP" altLang="en-US" b="1" dirty="0"/>
              <a:t>及</a:t>
            </a:r>
            <a:r>
              <a:rPr lang="ja-JP" altLang="en-US" b="1" dirty="0" smtClean="0"/>
              <a:t>び社会</a:t>
            </a:r>
            <a:r>
              <a:rPr lang="ja-JP" altLang="en-US" b="1" dirty="0"/>
              <a:t>福祉施設等　</a:t>
            </a:r>
            <a:endParaRPr kumimoji="1" lang="ja-JP" altLang="en-US" b="1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31184"/>
              </p:ext>
            </p:extLst>
          </p:nvPr>
        </p:nvGraphicFramePr>
        <p:xfrm>
          <a:off x="609909" y="791448"/>
          <a:ext cx="11031632" cy="5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279">
                  <a:extLst>
                    <a:ext uri="{9D8B030D-6E8A-4147-A177-3AD203B41FA5}">
                      <a16:colId xmlns:a16="http://schemas.microsoft.com/office/drawing/2014/main" val="3642093723"/>
                    </a:ext>
                  </a:extLst>
                </a:gridCol>
                <a:gridCol w="6020485">
                  <a:extLst>
                    <a:ext uri="{9D8B030D-6E8A-4147-A177-3AD203B41FA5}">
                      <a16:colId xmlns:a16="http://schemas.microsoft.com/office/drawing/2014/main" val="942760574"/>
                    </a:ext>
                  </a:extLst>
                </a:gridCol>
                <a:gridCol w="3109868">
                  <a:extLst>
                    <a:ext uri="{9D8B030D-6E8A-4147-A177-3AD203B41FA5}">
                      <a16:colId xmlns:a16="http://schemas.microsoft.com/office/drawing/2014/main" val="1742821811"/>
                    </a:ext>
                  </a:extLst>
                </a:gridCol>
              </a:tblGrid>
              <a:tr h="3811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施設区分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施設内訳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要請内容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54771"/>
                  </a:ext>
                </a:extLst>
              </a:tr>
              <a:tr h="381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医療施設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病院、診療所、薬局　等</a:t>
                      </a: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・業界団体等が専門家の知見を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踏まえ作成した感染拡大予防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ガイドライン等を遵守し、適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切な感染防止策を徹底する</a:t>
                      </a:r>
                      <a:r>
                        <a:rPr lang="ja-JP" altLang="en-US" sz="1600" b="0" dirty="0" err="1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との協力を要請。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・飲食店等には、「大阪コロナ　　　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追跡システム」の導入を要請。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382844"/>
                  </a:ext>
                </a:extLst>
              </a:tr>
              <a:tr h="666984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生活必需物資</a:t>
                      </a:r>
                      <a:endParaRPr kumimoji="1" lang="en-US" altLang="ja-JP" sz="1800" dirty="0" smtClean="0"/>
                    </a:p>
                    <a:p>
                      <a:r>
                        <a:rPr kumimoji="1" lang="ja-JP" altLang="en-US" sz="1800" dirty="0" smtClean="0"/>
                        <a:t>販売施設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卸売市場、食料品売場、百貨店・スーパーマーケット等における生活必需物資売場、コンビニエンスストア</a:t>
                      </a:r>
                      <a:r>
                        <a:rPr kumimoji="1" lang="ja-JP" altLang="en-US" sz="1600" baseline="0" dirty="0" smtClean="0"/>
                        <a:t> </a:t>
                      </a:r>
                      <a:r>
                        <a:rPr kumimoji="1" lang="ja-JP" altLang="en-US" sz="1600" dirty="0" smtClean="0"/>
                        <a:t>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40317"/>
                  </a:ext>
                </a:extLst>
              </a:tr>
              <a:tr h="405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食事提供施設</a:t>
                      </a:r>
                      <a:endParaRPr kumimoji="1" lang="ja-JP" altLang="en-US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u="none" dirty="0" smtClean="0"/>
                        <a:t>飲食店（居酒屋を含む。）、料理店、喫茶店　等</a:t>
                      </a:r>
                      <a:endParaRPr kumimoji="1" lang="en-US" altLang="ja-JP" sz="1600" u="none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69798"/>
                  </a:ext>
                </a:extLst>
              </a:tr>
              <a:tr h="381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住宅、宿泊施設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ホテル又は旅館、共同住宅、寄宿舎又は下宿　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601600"/>
                  </a:ext>
                </a:extLst>
              </a:tr>
              <a:tr h="603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交通機関等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バス、タクシー、レンタカー、鉄道、船舶、航空機、物流サービス（宅配等）　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89635"/>
                  </a:ext>
                </a:extLst>
              </a:tr>
              <a:tr h="381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工場等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工場、作業場　等</a:t>
                      </a:r>
                      <a:endParaRPr kumimoji="1" lang="ja-JP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53046"/>
                  </a:ext>
                </a:extLst>
              </a:tr>
              <a:tr h="666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金融機関・</a:t>
                      </a:r>
                      <a:endParaRPr kumimoji="1" lang="en-US" altLang="ja-JP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官公署等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銀行、証券取引所、証券会社、保険、官公署、事務所　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952755"/>
                  </a:ext>
                </a:extLst>
              </a:tr>
              <a:tr h="857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社会福祉施設等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保育所、放課後児童クラブ（学童保育）、介護老人保健施設その他これらに類する福祉サービス又は保健医療サービスを提供する施設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018784"/>
                  </a:ext>
                </a:extLst>
              </a:tr>
              <a:tr h="603462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その他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メディア、葬儀場、銭湯、質屋、獣医、理美容、ランドリー、ごみ処理関係　等</a:t>
                      </a:r>
                      <a:endParaRPr kumimoji="1" lang="ja-JP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351625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582613" y="6156941"/>
            <a:ext cx="1131592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00" dirty="0" smtClean="0"/>
              <a:t>※</a:t>
            </a:r>
            <a:r>
              <a:rPr lang="ja-JP" altLang="en-US" sz="1300" dirty="0" smtClean="0"/>
              <a:t>「</a:t>
            </a:r>
            <a:r>
              <a:rPr lang="ja-JP" altLang="en-US" sz="1300" dirty="0"/>
              <a:t>社会生活を維持する上で必要な施設」については</a:t>
            </a:r>
            <a:r>
              <a:rPr lang="ja-JP" altLang="en-US" sz="1300" dirty="0" smtClean="0"/>
              <a:t>、「</a:t>
            </a:r>
            <a:r>
              <a:rPr lang="ja-JP" altLang="en-US" sz="1300" dirty="0"/>
              <a:t>新型</a:t>
            </a:r>
            <a:r>
              <a:rPr lang="ja-JP" altLang="en-US" sz="1300" dirty="0" smtClean="0"/>
              <a:t>コロナウイルス感染症の基本的</a:t>
            </a:r>
            <a:r>
              <a:rPr lang="ja-JP" altLang="en-US" sz="1300" dirty="0"/>
              <a:t>対処方針」（令和</a:t>
            </a:r>
            <a:r>
              <a:rPr lang="ja-JP" altLang="en-US" sz="1300" dirty="0" smtClean="0"/>
              <a:t>２年５月</a:t>
            </a:r>
            <a:r>
              <a:rPr lang="en-US" altLang="ja-JP" sz="1300" dirty="0" smtClean="0"/>
              <a:t>25</a:t>
            </a:r>
            <a:r>
              <a:rPr lang="ja-JP" altLang="en-US" sz="1300" dirty="0" smtClean="0"/>
              <a:t>日</a:t>
            </a:r>
            <a:r>
              <a:rPr lang="ja-JP" altLang="en-US" sz="1300" dirty="0"/>
              <a:t>改正）を踏まえた</a:t>
            </a:r>
            <a:r>
              <a:rPr lang="ja-JP" altLang="en-US" sz="1300" dirty="0" smtClean="0"/>
              <a:t>整理</a:t>
            </a:r>
            <a:endParaRPr lang="en-US" altLang="ja-JP" sz="13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8640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6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94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13853" y="523310"/>
            <a:ext cx="8288335" cy="601560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15450" y="635635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90" y="128648"/>
            <a:ext cx="1132251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新しい生活様式」の</a:t>
            </a:r>
            <a:r>
              <a:rPr lang="ja-JP" altLang="en-US" b="1" dirty="0" smtClean="0"/>
              <a:t>実践例　</a:t>
            </a:r>
            <a:r>
              <a:rPr lang="ja-JP" altLang="en-US" sz="1400" b="1" dirty="0" smtClean="0"/>
              <a:t>（</a:t>
            </a:r>
            <a:r>
              <a:rPr lang="en-US" altLang="ja-JP" sz="1400" b="1" dirty="0" smtClean="0"/>
              <a:t>5/4</a:t>
            </a:r>
            <a:r>
              <a:rPr lang="ja-JP" altLang="en-US" sz="1400" b="1" dirty="0" smtClean="0"/>
              <a:t>国の専門家会議「新型コロナウイルス感染症対策の状況分析・提言」より抜粋）　　　　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18521" y="120191"/>
            <a:ext cx="13141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【</a:t>
            </a:r>
            <a:r>
              <a:rPr lang="ja-JP" altLang="en-US" b="1" dirty="0" smtClean="0"/>
              <a:t>別紙</a:t>
            </a:r>
            <a:r>
              <a:rPr lang="en-US" altLang="ja-JP" b="1" dirty="0" smtClean="0"/>
              <a:t>】</a:t>
            </a:r>
            <a:r>
              <a:rPr lang="ja-JP" altLang="en-US" b="1" dirty="0" smtClean="0"/>
              <a:t>　　　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244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77350" y="635635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90" y="128648"/>
            <a:ext cx="1132251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新しい生活様式」の</a:t>
            </a:r>
            <a:r>
              <a:rPr lang="ja-JP" altLang="en-US" b="1" dirty="0" smtClean="0"/>
              <a:t>実践例　</a:t>
            </a:r>
            <a:r>
              <a:rPr lang="ja-JP" altLang="en-US" sz="1400" b="1" dirty="0" smtClean="0"/>
              <a:t>（</a:t>
            </a:r>
            <a:r>
              <a:rPr lang="en-US" altLang="ja-JP" sz="1400" b="1" dirty="0" smtClean="0"/>
              <a:t>5/4</a:t>
            </a:r>
            <a:r>
              <a:rPr lang="ja-JP" altLang="en-US" sz="1400" b="1" dirty="0" smtClean="0"/>
              <a:t>国の専門家会議「新型コロナウイルス感染症対策の状況分析・提言」より抜粋）　　　　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18521" y="120191"/>
            <a:ext cx="13141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【</a:t>
            </a:r>
            <a:r>
              <a:rPr lang="ja-JP" altLang="en-US" b="1" dirty="0" smtClean="0"/>
              <a:t>別紙</a:t>
            </a:r>
            <a:r>
              <a:rPr lang="en-US" altLang="ja-JP" b="1" dirty="0" smtClean="0"/>
              <a:t>】</a:t>
            </a:r>
            <a:r>
              <a:rPr lang="ja-JP" altLang="en-US" b="1" dirty="0" smtClean="0"/>
              <a:t>　　　</a:t>
            </a:r>
            <a:endParaRPr kumimoji="1" lang="ja-JP" altLang="en-US" b="1" dirty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21876" y="601735"/>
            <a:ext cx="9812161" cy="60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1651</Words>
  <Application>Microsoft Office PowerPoint</Application>
  <PresentationFormat>ワイド画面</PresentationFormat>
  <Paragraphs>169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HG丸ｺﾞｼｯｸM-PRO</vt:lpstr>
      <vt:lpstr>游ゴシック</vt:lpstr>
      <vt:lpstr>游ゴシック Light</vt:lpstr>
      <vt:lpstr>Arial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塩瀬　昌則</dc:creator>
  <cp:lastModifiedBy>塩瀬　昌則</cp:lastModifiedBy>
  <cp:revision>2</cp:revision>
  <cp:lastPrinted>2020-05-28T09:27:25Z</cp:lastPrinted>
  <dcterms:created xsi:type="dcterms:W3CDTF">2020-05-20T11:17:35Z</dcterms:created>
  <dcterms:modified xsi:type="dcterms:W3CDTF">2020-05-28T09:27:30Z</dcterms:modified>
</cp:coreProperties>
</file>